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C598669-F4C2-B77C-2786-DC3D7B9ABB6D}" name="Turano, Alyssa" initials="TA" userId="S::aturano@burnsmcd.com::e21e83d2-b62f-46e2-b700-3fd5da79726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BA4B8"/>
    <a:srgbClr val="E4EBF7"/>
    <a:srgbClr val="ADB9CA"/>
    <a:srgbClr val="0079C1"/>
    <a:srgbClr val="F47321"/>
    <a:srgbClr val="56BF3F"/>
    <a:srgbClr val="506E94"/>
    <a:srgbClr val="7B8693"/>
    <a:srgbClr val="4140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800FA2-A2FE-41C6-8900-3E7167089058}" v="4" dt="2025-04-03T21:05:07.143"/>
    <p1510:client id="{9A881033-AF06-4655-9821-7D1C1B7D0335}" v="1" dt="2025-04-03T14:48:58.1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152" y="-2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by, Corinne" userId="e3df2351-69a9-4429-9c45-a58b971a5259" providerId="ADAL" clId="{67800FA2-A2FE-41C6-8900-3E7167089058}"/>
    <pc:docChg chg="undo custSel modSld">
      <pc:chgData name="Jacoby, Corinne" userId="e3df2351-69a9-4429-9c45-a58b971a5259" providerId="ADAL" clId="{67800FA2-A2FE-41C6-8900-3E7167089058}" dt="2025-04-03T21:05:08.547" v="25" actId="20577"/>
      <pc:docMkLst>
        <pc:docMk/>
      </pc:docMkLst>
      <pc:sldChg chg="modSp mod">
        <pc:chgData name="Jacoby, Corinne" userId="e3df2351-69a9-4429-9c45-a58b971a5259" providerId="ADAL" clId="{67800FA2-A2FE-41C6-8900-3E7167089058}" dt="2025-04-03T21:05:08.547" v="25" actId="20577"/>
        <pc:sldMkLst>
          <pc:docMk/>
          <pc:sldMk cId="3525500787" sldId="256"/>
        </pc:sldMkLst>
        <pc:spChg chg="mod">
          <ac:chgData name="Jacoby, Corinne" userId="e3df2351-69a9-4429-9c45-a58b971a5259" providerId="ADAL" clId="{67800FA2-A2FE-41C6-8900-3E7167089058}" dt="2025-04-03T21:05:08.547" v="25" actId="20577"/>
          <ac:spMkLst>
            <pc:docMk/>
            <pc:sldMk cId="3525500787" sldId="256"/>
            <ac:spMk id="10" creationId="{A4EC635C-061C-1E0D-C66C-B8FCF97109E0}"/>
          </ac:spMkLst>
        </pc:spChg>
      </pc:sldChg>
    </pc:docChg>
  </pc:docChgLst>
  <pc:docChgLst>
    <pc:chgData name="Turano, Alyssa" userId="S::aturano@burnsmcd.com::e21e83d2-b62f-46e2-b700-3fd5da79726a" providerId="AD" clId="Web-{9A881033-AF06-4655-9821-7D1C1B7D0335}"/>
    <pc:docChg chg="modSld">
      <pc:chgData name="Turano, Alyssa" userId="S::aturano@burnsmcd.com::e21e83d2-b62f-46e2-b700-3fd5da79726a" providerId="AD" clId="Web-{9A881033-AF06-4655-9821-7D1C1B7D0335}" dt="2025-04-03T14:48:58.168" v="0" actId="20577"/>
      <pc:docMkLst>
        <pc:docMk/>
      </pc:docMkLst>
      <pc:sldChg chg="modSp">
        <pc:chgData name="Turano, Alyssa" userId="S::aturano@burnsmcd.com::e21e83d2-b62f-46e2-b700-3fd5da79726a" providerId="AD" clId="Web-{9A881033-AF06-4655-9821-7D1C1B7D0335}" dt="2025-04-03T14:48:58.168" v="0" actId="20577"/>
        <pc:sldMkLst>
          <pc:docMk/>
          <pc:sldMk cId="3525500787" sldId="256"/>
        </pc:sldMkLst>
        <pc:spChg chg="mod">
          <ac:chgData name="Turano, Alyssa" userId="S::aturano@burnsmcd.com::e21e83d2-b62f-46e2-b700-3fd5da79726a" providerId="AD" clId="Web-{9A881033-AF06-4655-9821-7D1C1B7D0335}" dt="2025-04-03T14:48:58.168" v="0" actId="20577"/>
          <ac:spMkLst>
            <pc:docMk/>
            <pc:sldMk cId="3525500787" sldId="25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6E75229-65C8-4305-A327-33A31EB30A6C}" type="datetimeFigureOut">
              <a:rPr lang="en-US" smtClean="0"/>
              <a:t>4/3/2025</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77A0075-3829-4D37-B375-B560B9A55FA9}" type="slidenum">
              <a:rPr lang="en-US" smtClean="0"/>
              <a:t>‹#›</a:t>
            </a:fld>
            <a:endParaRPr lang="en-US"/>
          </a:p>
        </p:txBody>
      </p:sp>
    </p:spTree>
    <p:extLst>
      <p:ext uri="{BB962C8B-B14F-4D97-AF65-F5344CB8AC3E}">
        <p14:creationId xmlns:p14="http://schemas.microsoft.com/office/powerpoint/2010/main" val="212583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7A0075-3829-4D37-B375-B560B9A55FA9}" type="slidenum">
              <a:rPr lang="en-US" smtClean="0"/>
              <a:t>1</a:t>
            </a:fld>
            <a:endParaRPr lang="en-US"/>
          </a:p>
        </p:txBody>
      </p:sp>
    </p:spTree>
    <p:extLst>
      <p:ext uri="{BB962C8B-B14F-4D97-AF65-F5344CB8AC3E}">
        <p14:creationId xmlns:p14="http://schemas.microsoft.com/office/powerpoint/2010/main" val="2504180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25A3DF87-8792-40E4-9449-88E6232492A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576804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3DF87-8792-40E4-9449-88E6232492A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239473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3DF87-8792-40E4-9449-88E6232492A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419903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3DF87-8792-40E4-9449-88E6232492A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13963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A3DF87-8792-40E4-9449-88E6232492A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98941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A3DF87-8792-40E4-9449-88E6232492AF}"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908969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A3DF87-8792-40E4-9449-88E6232492AF}" type="datetimeFigureOut">
              <a:rPr lang="en-US" smtClean="0"/>
              <a:t>4/3/2025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428311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A3DF87-8792-40E4-9449-88E6232492AF}" type="datetimeFigureOut">
              <a:rPr lang="en-US" smtClean="0"/>
              <a:t>4/3/2025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393834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3DF87-8792-40E4-9449-88E6232492AF}" type="datetimeFigureOut">
              <a:rPr lang="en-US" smtClean="0"/>
              <a:t>4/3/2025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402037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25A3DF87-8792-40E4-9449-88E6232492AF}"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1778460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25A3DF87-8792-40E4-9449-88E6232492AF}"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BEEDC-5D2F-42F9-B9F9-973711C407AA}" type="slidenum">
              <a:rPr lang="en-US" smtClean="0"/>
              <a:t>‹#›</a:t>
            </a:fld>
            <a:endParaRPr lang="en-US"/>
          </a:p>
        </p:txBody>
      </p:sp>
    </p:spTree>
    <p:extLst>
      <p:ext uri="{BB962C8B-B14F-4D97-AF65-F5344CB8AC3E}">
        <p14:creationId xmlns:p14="http://schemas.microsoft.com/office/powerpoint/2010/main" val="345946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25A3DF87-8792-40E4-9449-88E6232492AF}" type="datetimeFigureOut">
              <a:rPr lang="en-US" smtClean="0"/>
              <a:t>4/3/2025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0ABEEDC-5D2F-42F9-B9F9-973711C407AA}" type="slidenum">
              <a:rPr lang="en-US" smtClean="0"/>
              <a:t>‹#›</a:t>
            </a:fld>
            <a:endParaRPr lang="en-US"/>
          </a:p>
        </p:txBody>
      </p:sp>
    </p:spTree>
    <p:extLst>
      <p:ext uri="{BB962C8B-B14F-4D97-AF65-F5344CB8AC3E}">
        <p14:creationId xmlns:p14="http://schemas.microsoft.com/office/powerpoint/2010/main" val="3830352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08487" y="182331"/>
            <a:ext cx="4070886" cy="1077218"/>
          </a:xfrm>
          <a:prstGeom prst="rect">
            <a:avLst/>
          </a:prstGeom>
          <a:noFill/>
        </p:spPr>
        <p:txBody>
          <a:bodyPr wrap="square" lIns="91440" tIns="45720" rIns="91440" bIns="45720" rtlCol="0" anchor="t">
            <a:spAutoFit/>
          </a:bodyPr>
          <a:lstStyle/>
          <a:p>
            <a:r>
              <a:rPr lang="en-US" sz="3200" b="1" dirty="0">
                <a:latin typeface="Outfit" pitchFamily="2" charset="0"/>
                <a:ea typeface="+mn-lt"/>
                <a:cs typeface="+mn-lt"/>
              </a:rPr>
              <a:t>Commercial Avenue Equipment Project</a:t>
            </a:r>
          </a:p>
        </p:txBody>
      </p:sp>
      <p:sp>
        <p:nvSpPr>
          <p:cNvPr id="7" name="TextBox 6"/>
          <p:cNvSpPr txBox="1"/>
          <p:nvPr/>
        </p:nvSpPr>
        <p:spPr>
          <a:xfrm>
            <a:off x="189028" y="1341233"/>
            <a:ext cx="7352473" cy="738664"/>
          </a:xfrm>
          <a:prstGeom prst="rect">
            <a:avLst/>
          </a:prstGeom>
          <a:noFill/>
        </p:spPr>
        <p:txBody>
          <a:bodyPr wrap="square" lIns="91440" tIns="45720" rIns="91440" bIns="45720" rtlCol="0" anchor="t">
            <a:spAutoFit/>
          </a:bodyPr>
          <a:lstStyle/>
          <a:p>
            <a:r>
              <a:rPr lang="en-US" sz="1400" i="1" spc="70">
                <a:latin typeface="Outfit" pitchFamily="2" charset="0"/>
                <a:ea typeface="+mn-lt"/>
                <a:cs typeface="+mn-lt"/>
              </a:rPr>
              <a:t>PSEG Long Island is committed to delivering best-in-class system reliability by expanding electrical capacity to meet the energy needs of the communities it serves, today and in the future. </a:t>
            </a:r>
            <a:endParaRPr lang="en-US" sz="1400" i="1">
              <a:latin typeface="Outfit" pitchFamily="2" charset="0"/>
            </a:endParaRPr>
          </a:p>
        </p:txBody>
      </p:sp>
      <p:sp>
        <p:nvSpPr>
          <p:cNvPr id="2" name="TextBox 1"/>
          <p:cNvSpPr txBox="1"/>
          <p:nvPr/>
        </p:nvSpPr>
        <p:spPr>
          <a:xfrm>
            <a:off x="240802" y="2171844"/>
            <a:ext cx="3317323" cy="3580049"/>
          </a:xfrm>
          <a:prstGeom prst="rect">
            <a:avLst/>
          </a:prstGeom>
          <a:noFill/>
        </p:spPr>
        <p:txBody>
          <a:bodyPr wrap="square" lIns="91440" tIns="45720" rIns="91440" bIns="45720" rtlCol="0" anchor="t">
            <a:noAutofit/>
          </a:bodyPr>
          <a:lstStyle/>
          <a:p>
            <a:r>
              <a:rPr lang="en-US" b="1" dirty="0">
                <a:latin typeface="Outfit" pitchFamily="2" charset="0"/>
              </a:rPr>
              <a:t>Project Overview &amp; Benefits</a:t>
            </a:r>
          </a:p>
          <a:p>
            <a:pPr algn="just"/>
            <a:endParaRPr lang="en-US" sz="1050" dirty="0">
              <a:latin typeface="Outfit" pitchFamily="2" charset="0"/>
            </a:endParaRPr>
          </a:p>
          <a:p>
            <a:pPr algn="just"/>
            <a:r>
              <a:rPr lang="en-US" sz="1000" dirty="0">
                <a:latin typeface="Outfit"/>
                <a:ea typeface="+mn-lt"/>
                <a:cs typeface="+mn-lt"/>
              </a:rPr>
              <a:t>PSEG Long Island, as the agent of LIPA, is filing </a:t>
            </a:r>
            <a:r>
              <a:rPr lang="en-US" sz="1000">
                <a:latin typeface="Outfit"/>
                <a:ea typeface="+mn-lt"/>
                <a:cs typeface="+mn-lt"/>
              </a:rPr>
              <a:t>a</a:t>
            </a:r>
            <a:r>
              <a:rPr lang="en-US" sz="1000" dirty="0">
                <a:latin typeface="Outfit"/>
                <a:ea typeface="+mn-lt"/>
                <a:cs typeface="+mn-lt"/>
              </a:rPr>
              <a:t>n application for an amendment to an existing Article VII certificate for Transmission Line 138-463 and a modification to Transmission Line 138-462. </a:t>
            </a:r>
            <a:r>
              <a:rPr lang="en-US" sz="1000" dirty="0">
                <a:latin typeface="Outfit"/>
                <a:cs typeface="Arial"/>
              </a:rPr>
              <a:t>The Commercial Avenue Equipment Project would include the installation of new substation equipment on LIPA-owned</a:t>
            </a:r>
            <a:r>
              <a:rPr lang="en-US" sz="1000" dirty="0">
                <a:solidFill>
                  <a:srgbClr val="FF0000"/>
                </a:solidFill>
                <a:latin typeface="Outfit"/>
                <a:cs typeface="Arial"/>
              </a:rPr>
              <a:t> </a:t>
            </a:r>
            <a:r>
              <a:rPr lang="en-US" sz="1000" dirty="0">
                <a:latin typeface="Outfit"/>
                <a:cs typeface="Arial"/>
              </a:rPr>
              <a:t>property, on the northwest corner of Commercial Avenue and Quentin Roosevelt Boulevard in Uniondale. Existing lines will be rerouted to tap into and out of the new substation equipment at the Commercial Avenue site. </a:t>
            </a:r>
            <a:endParaRPr lang="en-US" sz="1000" dirty="0">
              <a:latin typeface="Outfit"/>
              <a:ea typeface="Calibri"/>
              <a:cs typeface="Calibri"/>
            </a:endParaRPr>
          </a:p>
          <a:p>
            <a:endParaRPr lang="en-US" sz="900" b="1" dirty="0">
              <a:latin typeface="Outfit" pitchFamily="2" charset="0"/>
            </a:endParaRPr>
          </a:p>
          <a:p>
            <a:r>
              <a:rPr lang="en-US" b="1" dirty="0">
                <a:latin typeface="Outfit" pitchFamily="2" charset="0"/>
              </a:rPr>
              <a:t>Benefits Include:</a:t>
            </a:r>
            <a:r>
              <a:rPr lang="en-US" dirty="0">
                <a:latin typeface="Outfit" pitchFamily="2" charset="0"/>
              </a:rPr>
              <a:t>  </a:t>
            </a:r>
          </a:p>
          <a:p>
            <a:pPr marL="171450" indent="-171450" algn="just">
              <a:buFont typeface="Arial" panose="020B0604020202020204" pitchFamily="34" charset="0"/>
              <a:buChar char="•"/>
            </a:pPr>
            <a:r>
              <a:rPr lang="en-US" sz="1000" dirty="0">
                <a:latin typeface="Outfit"/>
                <a:ea typeface="Calibri Light"/>
                <a:cs typeface="Arial"/>
              </a:rPr>
              <a:t>The new equipment at the Commercial Avenue site will help ensure continued reliable electric service to the area and Long Island.</a:t>
            </a:r>
          </a:p>
          <a:p>
            <a:pPr marL="171450" indent="-171450" algn="just">
              <a:buFont typeface="Arial" panose="020B0604020202020204" pitchFamily="34" charset="0"/>
              <a:buChar char="•"/>
            </a:pPr>
            <a:r>
              <a:rPr lang="en-US" sz="1000" dirty="0">
                <a:latin typeface="Outfit"/>
                <a:ea typeface="Calibri Light"/>
                <a:cs typeface="Arial"/>
              </a:rPr>
              <a:t>The Project will utilize existing manholes, and the modified electric transmission lines will be located primarily under roads and within LIPA rights-of-way.</a:t>
            </a:r>
          </a:p>
        </p:txBody>
      </p:sp>
      <p:cxnSp>
        <p:nvCxnSpPr>
          <p:cNvPr id="6" name="Straight Connector 5">
            <a:extLst>
              <a:ext uri="{FF2B5EF4-FFF2-40B4-BE49-F238E27FC236}">
                <a16:creationId xmlns:a16="http://schemas.microsoft.com/office/drawing/2014/main" id="{83017CE7-9238-418C-9825-D4E8E3FF20E6}"/>
              </a:ext>
            </a:extLst>
          </p:cNvPr>
          <p:cNvCxnSpPr>
            <a:cxnSpLocks/>
          </p:cNvCxnSpPr>
          <p:nvPr/>
        </p:nvCxnSpPr>
        <p:spPr>
          <a:xfrm>
            <a:off x="238676" y="1250576"/>
            <a:ext cx="7302825" cy="0"/>
          </a:xfrm>
          <a:prstGeom prst="line">
            <a:avLst/>
          </a:prstGeom>
          <a:ln w="28575">
            <a:solidFill>
              <a:srgbClr val="F47321"/>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0F80AA0A-4B9E-4070-809D-1D511004E660}"/>
              </a:ext>
            </a:extLst>
          </p:cNvPr>
          <p:cNvSpPr txBox="1"/>
          <p:nvPr/>
        </p:nvSpPr>
        <p:spPr>
          <a:xfrm>
            <a:off x="3608487" y="2593750"/>
            <a:ext cx="4000369" cy="369332"/>
          </a:xfrm>
          <a:prstGeom prst="rect">
            <a:avLst/>
          </a:prstGeom>
          <a:noFill/>
        </p:spPr>
        <p:txBody>
          <a:bodyPr wrap="square" lIns="91440" tIns="45720" rIns="91440" bIns="45720" rtlCol="0" anchor="t">
            <a:spAutoFit/>
          </a:bodyPr>
          <a:lstStyle/>
          <a:p>
            <a:r>
              <a:rPr lang="en-US" b="1" dirty="0">
                <a:latin typeface="Outfit" pitchFamily="2" charset="0"/>
              </a:rPr>
              <a:t>Project Area:</a:t>
            </a:r>
          </a:p>
        </p:txBody>
      </p:sp>
      <p:pic>
        <p:nvPicPr>
          <p:cNvPr id="8" name="Picture 7" descr="A blue text on a black background&#10;&#10;Description automatically generated">
            <a:extLst>
              <a:ext uri="{FF2B5EF4-FFF2-40B4-BE49-F238E27FC236}">
                <a16:creationId xmlns:a16="http://schemas.microsoft.com/office/drawing/2014/main" id="{51B14725-5A48-5757-443F-A4AC992A531B}"/>
              </a:ext>
            </a:extLst>
          </p:cNvPr>
          <p:cNvPicPr>
            <a:picLocks noChangeAspect="1"/>
          </p:cNvPicPr>
          <p:nvPr/>
        </p:nvPicPr>
        <p:blipFill>
          <a:blip r:embed="rId3"/>
          <a:stretch>
            <a:fillRect/>
          </a:stretch>
        </p:blipFill>
        <p:spPr>
          <a:xfrm>
            <a:off x="238676" y="493334"/>
            <a:ext cx="2743872" cy="534617"/>
          </a:xfrm>
          <a:prstGeom prst="rect">
            <a:avLst/>
          </a:prstGeom>
        </p:spPr>
      </p:pic>
      <p:sp>
        <p:nvSpPr>
          <p:cNvPr id="13" name="TextBox 12">
            <a:extLst>
              <a:ext uri="{FF2B5EF4-FFF2-40B4-BE49-F238E27FC236}">
                <a16:creationId xmlns:a16="http://schemas.microsoft.com/office/drawing/2014/main" id="{F91C520D-CF99-C816-7079-FECCEB9BFC26}"/>
              </a:ext>
            </a:extLst>
          </p:cNvPr>
          <p:cNvSpPr txBox="1"/>
          <p:nvPr/>
        </p:nvSpPr>
        <p:spPr>
          <a:xfrm>
            <a:off x="3687760" y="5977956"/>
            <a:ext cx="3802882" cy="2893100"/>
          </a:xfrm>
          <a:prstGeom prst="rect">
            <a:avLst/>
          </a:prstGeom>
          <a:solidFill>
            <a:srgbClr val="E4EBF7"/>
          </a:solidFill>
          <a:ln w="9525">
            <a:solidFill>
              <a:schemeClr val="tx2"/>
            </a:solidFill>
          </a:ln>
        </p:spPr>
        <p:txBody>
          <a:bodyPr wrap="square" lIns="91440" tIns="45720" rIns="91440" bIns="45720" rtlCol="0" anchor="ctr">
            <a:spAutoFit/>
          </a:bodyPr>
          <a:lstStyle/>
          <a:p>
            <a:pPr algn="ctr"/>
            <a:r>
              <a:rPr lang="en-US" altLang="en-US" sz="1600" b="1" dirty="0">
                <a:latin typeface="Outfit" pitchFamily="2" charset="0"/>
              </a:rPr>
              <a:t>New York State Public Service Commission Article VII  Information</a:t>
            </a:r>
          </a:p>
          <a:p>
            <a:pPr algn="just"/>
            <a:r>
              <a:rPr lang="en-US" sz="1000" dirty="0">
                <a:latin typeface="Outfit"/>
              </a:rPr>
              <a:t>After the Project's amendment application is filed and the Commission assigns a case number to the Project, the case number will be provided on the Project's website. Then, the amendment application and related case documents can be accessed on the PSC website (</a:t>
            </a:r>
            <a:r>
              <a:rPr lang="en-US" sz="1000" u="sng" dirty="0">
                <a:latin typeface="Outfit"/>
              </a:rPr>
              <a:t>www.dps.ny.gov</a:t>
            </a:r>
            <a:r>
              <a:rPr lang="en-US" sz="1000" dirty="0">
                <a:latin typeface="Outfit"/>
              </a:rPr>
              <a:t>) by clicking "File Search" and filling in the case number. </a:t>
            </a:r>
            <a:r>
              <a:rPr lang="en-US" sz="1000" dirty="0">
                <a:latin typeface="Outfit" pitchFamily="2" charset="0"/>
              </a:rPr>
              <a:t>This will bring up the main Document and Matter Management (“DMM”) page(s) for this case, where the materials are located.</a:t>
            </a:r>
          </a:p>
          <a:p>
            <a:pPr algn="just"/>
            <a:endParaRPr lang="en-US" sz="1000" dirty="0">
              <a:latin typeface="Outfit" pitchFamily="2" charset="0"/>
            </a:endParaRPr>
          </a:p>
          <a:p>
            <a:pPr algn="just"/>
            <a:r>
              <a:rPr lang="en-US" sz="1000" dirty="0">
                <a:latin typeface="Outfit" pitchFamily="2" charset="0"/>
              </a:rPr>
              <a:t>In addition, interested persons who wish to participate as parties in this case may file for party status. On the DMM page for this case, the prospective party should click the button at the upper right labeled “Request for Party Status” to see a Public Service Commission web page with instructions for the procedures to follow to become a party.</a:t>
            </a:r>
            <a:endParaRPr lang="en-US" altLang="en-US" sz="1000" dirty="0">
              <a:latin typeface="Outfit" pitchFamily="2" charset="0"/>
            </a:endParaRPr>
          </a:p>
        </p:txBody>
      </p:sp>
      <p:sp>
        <p:nvSpPr>
          <p:cNvPr id="10" name="TextBox 9">
            <a:extLst>
              <a:ext uri="{FF2B5EF4-FFF2-40B4-BE49-F238E27FC236}">
                <a16:creationId xmlns:a16="http://schemas.microsoft.com/office/drawing/2014/main" id="{A4EC635C-061C-1E0D-C66C-B8FCF97109E0}"/>
              </a:ext>
            </a:extLst>
          </p:cNvPr>
          <p:cNvSpPr txBox="1"/>
          <p:nvPr/>
        </p:nvSpPr>
        <p:spPr>
          <a:xfrm>
            <a:off x="0" y="9154879"/>
            <a:ext cx="7772400" cy="892167"/>
          </a:xfrm>
          <a:prstGeom prst="rect">
            <a:avLst/>
          </a:prstGeom>
          <a:solidFill>
            <a:srgbClr val="9BA4B8"/>
          </a:solidFill>
        </p:spPr>
        <p:txBody>
          <a:bodyPr wrap="square" rtlCol="0">
            <a:spAutoFit/>
          </a:bodyPr>
          <a:lstStyle/>
          <a:p>
            <a:pPr algn="ctr">
              <a:lnSpc>
                <a:spcPct val="150000"/>
              </a:lnSpc>
            </a:pPr>
            <a:r>
              <a:rPr lang="en-US" sz="1200" dirty="0">
                <a:latin typeface="Outfit" pitchFamily="2" charset="0"/>
              </a:rPr>
              <a:t>For Questions About the Commercial Avenue Equipment Project,</a:t>
            </a:r>
          </a:p>
          <a:p>
            <a:pPr algn="ctr">
              <a:lnSpc>
                <a:spcPct val="150000"/>
              </a:lnSpc>
            </a:pPr>
            <a:r>
              <a:rPr lang="en-US" sz="1200" dirty="0">
                <a:latin typeface="Outfit" pitchFamily="2" charset="0"/>
              </a:rPr>
              <a:t>Call or Text 631-213-6715 Email </a:t>
            </a:r>
            <a:r>
              <a:rPr lang="en-US" sz="1200" u="sng" dirty="0">
                <a:latin typeface="Outfit" pitchFamily="2" charset="0"/>
              </a:rPr>
              <a:t>info@CommercialAveEquipment.com </a:t>
            </a:r>
            <a:r>
              <a:rPr lang="en-US" sz="1200" dirty="0">
                <a:latin typeface="Outfit" pitchFamily="2" charset="0"/>
              </a:rPr>
              <a:t>Visit </a:t>
            </a:r>
            <a:r>
              <a:rPr lang="en-US" sz="1200" u="sng" dirty="0">
                <a:latin typeface="Outfit" pitchFamily="2" charset="0"/>
              </a:rPr>
              <a:t>www.CommercialAveEquipment.com</a:t>
            </a:r>
          </a:p>
          <a:p>
            <a:pPr algn="ctr">
              <a:lnSpc>
                <a:spcPct val="150000"/>
              </a:lnSpc>
            </a:pPr>
            <a:endParaRPr lang="en-US" sz="1200" u="sng" dirty="0">
              <a:latin typeface="Outfit" pitchFamily="2" charset="0"/>
            </a:endParaRPr>
          </a:p>
        </p:txBody>
      </p:sp>
      <p:pic>
        <p:nvPicPr>
          <p:cNvPr id="3" name="Picture 2">
            <a:extLst>
              <a:ext uri="{FF2B5EF4-FFF2-40B4-BE49-F238E27FC236}">
                <a16:creationId xmlns:a16="http://schemas.microsoft.com/office/drawing/2014/main" id="{2DEE7F25-F126-37D8-5ED6-551F1DAD4643}"/>
              </a:ext>
            </a:extLst>
          </p:cNvPr>
          <p:cNvPicPr>
            <a:picLocks noChangeAspect="1"/>
          </p:cNvPicPr>
          <p:nvPr/>
        </p:nvPicPr>
        <p:blipFill>
          <a:blip r:embed="rId4"/>
          <a:stretch>
            <a:fillRect/>
          </a:stretch>
        </p:blipFill>
        <p:spPr>
          <a:xfrm>
            <a:off x="3687760" y="2969312"/>
            <a:ext cx="3802882" cy="2831799"/>
          </a:xfrm>
          <a:prstGeom prst="rect">
            <a:avLst/>
          </a:prstGeom>
        </p:spPr>
      </p:pic>
      <p:sp>
        <p:nvSpPr>
          <p:cNvPr id="12" name="TextBox 11">
            <a:extLst>
              <a:ext uri="{FF2B5EF4-FFF2-40B4-BE49-F238E27FC236}">
                <a16:creationId xmlns:a16="http://schemas.microsoft.com/office/drawing/2014/main" id="{8427C8E6-1078-F462-32B0-341C5122B43D}"/>
              </a:ext>
            </a:extLst>
          </p:cNvPr>
          <p:cNvSpPr txBox="1"/>
          <p:nvPr/>
        </p:nvSpPr>
        <p:spPr>
          <a:xfrm>
            <a:off x="238676" y="5951184"/>
            <a:ext cx="3121212" cy="2908489"/>
          </a:xfrm>
          <a:prstGeom prst="rect">
            <a:avLst/>
          </a:prstGeom>
          <a:solidFill>
            <a:srgbClr val="E4EBF7"/>
          </a:solidFill>
          <a:ln w="9525">
            <a:solidFill>
              <a:schemeClr val="tx2"/>
            </a:solidFill>
          </a:ln>
        </p:spPr>
        <p:txBody>
          <a:bodyPr wrap="square" lIns="91440" tIns="45720" rIns="91440" bIns="45720" rtlCol="0" anchor="ctr">
            <a:spAutoFit/>
          </a:bodyPr>
          <a:lstStyle/>
          <a:p>
            <a:pPr algn="ctr"/>
            <a:r>
              <a:rPr lang="en-US" sz="1600" b="1" dirty="0">
                <a:latin typeface="Outfit" pitchFamily="2" charset="0"/>
              </a:rPr>
              <a:t>Permitting &amp; Consultation Process</a:t>
            </a:r>
            <a:br>
              <a:rPr lang="en-US" sz="1600" b="1" dirty="0">
                <a:latin typeface="Outfit" pitchFamily="2" charset="0"/>
              </a:rPr>
            </a:br>
            <a:endParaRPr lang="en-US" sz="1600" b="1" dirty="0">
              <a:latin typeface="Outfit" pitchFamily="2" charset="0"/>
            </a:endParaRPr>
          </a:p>
          <a:p>
            <a:pPr lvl="0" algn="just" defTabSz="914400"/>
            <a:r>
              <a:rPr lang="en-US" altLang="en-US" sz="1000" dirty="0">
                <a:latin typeface="Outfit" pitchFamily="2" charset="0"/>
              </a:rPr>
              <a:t>To construct the Project, PSEG Long Island will need, in addition to other necessary permits:</a:t>
            </a:r>
          </a:p>
          <a:p>
            <a:pPr marL="171450" indent="-171450" algn="just" defTabSz="914400">
              <a:buFont typeface="Arial" panose="020B0604020202020204" pitchFamily="34" charset="0"/>
              <a:buChar char="•"/>
            </a:pPr>
            <a:r>
              <a:rPr lang="en-US" altLang="en-US" sz="1000" dirty="0">
                <a:latin typeface="Outfit" pitchFamily="2" charset="0"/>
              </a:rPr>
              <a:t>The New York State Public Service Commission's issuance of an amendment to the Article VII Certificate of Environmental Compatibility and Public Need and approval of an Environmental Management &amp; Construction Plan (EM&amp;CP).</a:t>
            </a:r>
          </a:p>
          <a:p>
            <a:pPr marL="171450" indent="-171450" algn="just">
              <a:spcBef>
                <a:spcPts val="300"/>
              </a:spcBef>
              <a:buFont typeface="Arial" panose="020B0604020202020204" pitchFamily="34" charset="0"/>
              <a:buChar char="•"/>
            </a:pPr>
            <a:r>
              <a:rPr lang="en-US" sz="1000" dirty="0">
                <a:latin typeface="Outfit" pitchFamily="2" charset="0"/>
              </a:rPr>
              <a:t>Approval from or consultation with the New York Department of Environmental Conservation, and New York State Office of Parks, Recreation &amp; Historic Preservation.</a:t>
            </a:r>
          </a:p>
          <a:p>
            <a:pPr marL="171450" indent="-171450" algn="just">
              <a:spcBef>
                <a:spcPts val="300"/>
              </a:spcBef>
              <a:buFont typeface="Arial" panose="020B0604020202020204" pitchFamily="34" charset="0"/>
              <a:buChar char="•"/>
            </a:pPr>
            <a:r>
              <a:rPr lang="en-US" sz="1000" dirty="0">
                <a:latin typeface="Outfit" pitchFamily="2" charset="0"/>
              </a:rPr>
              <a:t>Consultation with Nassau County and Town of Hempstead.</a:t>
            </a:r>
          </a:p>
        </p:txBody>
      </p:sp>
    </p:spTree>
    <p:extLst>
      <p:ext uri="{BB962C8B-B14F-4D97-AF65-F5344CB8AC3E}">
        <p14:creationId xmlns:p14="http://schemas.microsoft.com/office/powerpoint/2010/main" val="35255007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3DBC99E0837A41BC266B08FBB1B85F" ma:contentTypeVersion="14" ma:contentTypeDescription="Create a new document." ma:contentTypeScope="" ma:versionID="92aba2f563f40b4c9d42875949d2fd81">
  <xsd:schema xmlns:xsd="http://www.w3.org/2001/XMLSchema" xmlns:xs="http://www.w3.org/2001/XMLSchema" xmlns:p="http://schemas.microsoft.com/office/2006/metadata/properties" xmlns:ns2="e3864a97-92c9-4693-8e39-28a034bb69f3" xmlns:ns3="f2c90254-97ed-4db2-8179-e75ed83fb937" targetNamespace="http://schemas.microsoft.com/office/2006/metadata/properties" ma:root="true" ma:fieldsID="7d114e4a66306c5e6a84beef2d364927" ns2:_="" ns3:_="">
    <xsd:import namespace="e3864a97-92c9-4693-8e39-28a034bb69f3"/>
    <xsd:import namespace="f2c90254-97ed-4db2-8179-e75ed83fb93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864a97-92c9-4693-8e39-28a034bb6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cf32eec-7bc8-4e8a-bbcd-8d0e930e2dd8"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90254-97ed-4db2-8179-e75ed83fb93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ca38f1d3-86bf-43a2-b1be-dc2a36b8a59c}" ma:internalName="TaxCatchAll" ma:showField="CatchAllData" ma:web="f2c90254-97ed-4db2-8179-e75ed83fb9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2c90254-97ed-4db2-8179-e75ed83fb937" xsi:nil="true"/>
    <lcf76f155ced4ddcb4097134ff3c332f xmlns="e3864a97-92c9-4693-8e39-28a034bb69f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733D690-E972-4D76-B9AC-A76AFBF02381}">
  <ds:schemaRefs>
    <ds:schemaRef ds:uri="http://schemas.microsoft.com/sharepoint/v3/contenttype/forms"/>
  </ds:schemaRefs>
</ds:datastoreItem>
</file>

<file path=customXml/itemProps2.xml><?xml version="1.0" encoding="utf-8"?>
<ds:datastoreItem xmlns:ds="http://schemas.openxmlformats.org/officeDocument/2006/customXml" ds:itemID="{EB0F67EB-E23C-428B-9824-124D5C9D6647}">
  <ds:schemaRefs>
    <ds:schemaRef ds:uri="e3864a97-92c9-4693-8e39-28a034bb69f3"/>
    <ds:schemaRef ds:uri="f2c90254-97ed-4db2-8179-e75ed83fb9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2641AB4-C9F0-4542-857F-902DBCE1C300}">
  <ds:schemaRefs>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e3864a97-92c9-4693-8e39-28a034bb69f3"/>
    <ds:schemaRef ds:uri="http://schemas.openxmlformats.org/package/2006/metadata/core-properties"/>
    <ds:schemaRef ds:uri="f2c90254-97ed-4db2-8179-e75ed83fb937"/>
  </ds:schemaRefs>
</ds:datastoreItem>
</file>

<file path=docProps/app.xml><?xml version="1.0" encoding="utf-8"?>
<Properties xmlns="http://schemas.openxmlformats.org/officeDocument/2006/extended-properties" xmlns:vt="http://schemas.openxmlformats.org/officeDocument/2006/docPropsVTypes">
  <Template>Office Theme</Template>
  <TotalTime>25</TotalTime>
  <Words>467</Words>
  <Application>Microsoft Office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Outfit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Cunningham, Jennifer R (Jennie)</dc:creator>
  <cp:lastModifiedBy>Jacoby, Corinne</cp:lastModifiedBy>
  <cp:revision>19</cp:revision>
  <cp:lastPrinted>2019-09-11T16:08:31Z</cp:lastPrinted>
  <dcterms:created xsi:type="dcterms:W3CDTF">2017-08-08T17:10:57Z</dcterms:created>
  <dcterms:modified xsi:type="dcterms:W3CDTF">2025-04-03T21:05:13Z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0x010100C43DBC99E0837A41BC266B08FBB1B85F</vt:lpwstr>
  </property>
  <property fmtid="{D5CDD505-2E9C-101B-9397-08002B2CF9AE}" pid="3" name="MediaServiceImageTags">
    <vt:lpwstr/>
  </property>
</Properties>
</file>